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9" r:id="rId5"/>
    <p:sldId id="258" r:id="rId6"/>
    <p:sldId id="275" r:id="rId7"/>
    <p:sldId id="274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7D186-1090-B858-55D2-221DD696A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38EA9-42BD-6DE9-0A41-597E947B4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8E19A-E2CF-3296-29EC-23E8EAFF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89072-F310-C438-BC23-FAB67C9B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CD05D-1CC0-9D8E-C190-3878056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8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7831-3434-DBDE-AC91-1654C3E4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5E768-4204-EE09-5181-859D6021E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6DE9C-A36C-E779-8CA2-96821BFE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2B9B1-4379-60EF-3AD4-D16CC756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916D0-D0CC-CB5B-8C43-D1A8865F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1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407D2D-4B20-BCAC-6364-ECBF34910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994609-22DC-C552-D9F2-1271FE643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BC183-8079-AD82-A973-3749A729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E4555-0D88-B509-5BCA-982D89FE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E594C-7FFE-FB18-9736-8B810C6D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0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DF5DC-D5F7-C493-56E7-FC805FA8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1D1B2-7441-FE6D-5559-5C914403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3A173-737F-B394-FC93-E8F7946B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53BDC3-AF3C-3862-927D-31FF3E69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03C5E-3CA7-DC7E-3A7B-8D38B078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1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7B8B7-BDC5-C886-427B-60DC7ECB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CEF8AA-154B-6500-B780-9ECDE7D3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6361A-31B5-97BD-E95D-455874EE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96B2FF-2D71-C80E-FACB-1F5222A6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54E43-38A2-BA11-AEA8-EE626F5A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31BDC-8EC4-D65F-8413-B29FCAE3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F8001-58AC-41EF-99A0-F532D8828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7B3D50-21C4-5DAD-0EAF-88895C0D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05DA4B-FF83-2884-3327-92074CA5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BBB1A-0D30-B047-18DF-7C3F89C3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BC34D-E286-FD10-A661-2C736864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4045F-C60D-0BF1-B289-9EB8FC08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AD75FE-0D16-0D46-7315-CF93C5E1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1892AD-E890-F40E-CD9B-D7D4B4393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901F18-17C8-417F-E187-8EB80D182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D06FC6-3DA1-1C66-BD55-DDEFCFFB1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1FB4C8-33E8-956C-C7C5-2510DFEE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F833BD-B47C-7BB4-4A82-CCFDB25E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C460F7-958C-71A9-467D-A0720BDA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2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509B7-83F3-068A-FFD6-91F8133D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BD714C-A3F2-AE5A-362F-E139E3E4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168B22-50AC-45F7-6EB1-C96316F9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8F20DA-C95A-33CC-2639-80ABCA71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5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22C99-D962-EF43-8083-44B9840A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AA2000-7966-3203-84DC-8BFFE34D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CB6FD0-A57E-B2DD-006A-6CB9267F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2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A344-AFC0-8A29-8CC4-BB8B84E8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A20CD-5387-CC89-A558-3360CE6C3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98E218-8F80-63A9-F2CD-E40193950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619BE-B109-245C-C688-AEA36E97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6113F-7EB6-BC6C-D377-39F144E9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DED6AC-3241-15D7-1EC2-92756E72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1EB8-9C6B-D61C-FE6C-FB158FE8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28BA7-8769-5B91-60CB-5E369BBFD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D118A-C3C0-BD01-D787-286B084E5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4A243-624C-D99F-F8C6-694B825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07CE3-0325-3093-82B6-3B9942FE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B46AD-21C6-F5EE-456E-5EA8EB36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648AF-5E33-6584-31E6-014B1B7A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C5246-47BA-091E-0B96-554A256D9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258E2-CCB1-767D-C749-2CF744747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9132-FB7B-45A7-84DA-016FC8C49C9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EB3B2-C241-9DA5-F61F-056F79457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AA05D-4D10-55C8-18AC-9EC978BD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F264-02ED-4D93-B2A9-89FF2722B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7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859C33-6213-1B19-073F-4D37C8A93F2B}"/>
              </a:ext>
            </a:extLst>
          </p:cNvPr>
          <p:cNvSpPr txBox="1"/>
          <p:nvPr/>
        </p:nvSpPr>
        <p:spPr>
          <a:xfrm>
            <a:off x="480798" y="1980982"/>
            <a:ext cx="10905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/>
                <a:ea typeface="Times New Roman" panose="02020603050405020304" pitchFamily="18" charset="0"/>
              </a:rPr>
              <a:t>Апробация новых учебных курсов для СПО: разработка приложений на платформе «1С:Предприятие»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33782-FB5A-4DCC-8178-5785762E0696}"/>
              </a:ext>
            </a:extLst>
          </p:cNvPr>
          <p:cNvSpPr txBox="1"/>
          <p:nvPr/>
        </p:nvSpPr>
        <p:spPr>
          <a:xfrm>
            <a:off x="577049" y="5181858"/>
            <a:ext cx="343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Польский Дмитрий</a:t>
            </a:r>
          </a:p>
        </p:txBody>
      </p:sp>
      <p:sp>
        <p:nvSpPr>
          <p:cNvPr id="8" name="Подзаголовок 5">
            <a:extLst>
              <a:ext uri="{FF2B5EF4-FFF2-40B4-BE49-F238E27FC236}">
                <a16:creationId xmlns:a16="http://schemas.microsoft.com/office/drawing/2014/main" id="{E2B21E4B-A33D-4D8D-92FF-C5B461484327}"/>
              </a:ext>
            </a:extLst>
          </p:cNvPr>
          <p:cNvSpPr txBox="1">
            <a:spLocks/>
          </p:cNvSpPr>
          <p:nvPr/>
        </p:nvSpPr>
        <p:spPr bwMode="auto">
          <a:xfrm>
            <a:off x="577049" y="5705078"/>
            <a:ext cx="70294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  <a:buFont typeface="Wingdings" panose="05000000000000000000" pitchFamily="2" charset="2"/>
              <a:buNone/>
            </a:pPr>
            <a:r>
              <a:rPr lang="ru-RU" altLang="ru-RU" sz="1600" dirty="0"/>
              <a:t>Преподаватель, ГБПОУ «Лермонтовский региональный многопрофильный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43798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4B2F4-E9AD-818F-0F2B-99D7C6B00F69}"/>
              </a:ext>
            </a:extLst>
          </p:cNvPr>
          <p:cNvSpPr txBox="1"/>
          <p:nvPr/>
        </p:nvSpPr>
        <p:spPr>
          <a:xfrm>
            <a:off x="2719537" y="443259"/>
            <a:ext cx="75602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Ключевая идея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B1C8818-755A-4888-8296-F42041A9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3 октября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24B93-8B0D-4600-9B9D-C8C6A5059686}"/>
              </a:ext>
            </a:extLst>
          </p:cNvPr>
          <p:cNvSpPr txBox="1"/>
          <p:nvPr/>
        </p:nvSpPr>
        <p:spPr>
          <a:xfrm>
            <a:off x="1792305" y="1402198"/>
            <a:ext cx="8607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dirty="0"/>
              <a:t>Главная цель обучения – РАБОТА по специальности.</a:t>
            </a:r>
          </a:p>
          <a:p>
            <a:pPr algn="just">
              <a:defRPr/>
            </a:pPr>
            <a:r>
              <a:rPr lang="ru-RU" altLang="ru-RU" dirty="0"/>
              <a:t>Главная цель обучения – работа ПО СПЕЦИАЛЬНОСТИ.</a:t>
            </a:r>
          </a:p>
          <a:p>
            <a:pPr algn="just">
              <a:defRPr/>
            </a:pPr>
            <a:r>
              <a:rPr lang="ru-RU" altLang="ru-RU" dirty="0"/>
              <a:t>Главная цель ОБУЧЕНИЯ – работа по специальности.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DCEB8F-D10A-491D-B0BE-99D6E612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87" y="2733574"/>
            <a:ext cx="4866625" cy="32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7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4B2F4-E9AD-818F-0F2B-99D7C6B00F69}"/>
              </a:ext>
            </a:extLst>
          </p:cNvPr>
          <p:cNvSpPr txBox="1"/>
          <p:nvPr/>
        </p:nvSpPr>
        <p:spPr>
          <a:xfrm>
            <a:off x="3049604" y="444053"/>
            <a:ext cx="8070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Взаимодействие с работодателями 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97AD7D0-3703-4DAF-8D0C-D4946831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3 октября 2024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369F48-8051-476B-A28D-37D7A5B3B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72" y="1598786"/>
            <a:ext cx="5052056" cy="2969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12893-A8CD-429C-A3AF-65A4B8E26328}"/>
              </a:ext>
            </a:extLst>
          </p:cNvPr>
          <p:cNvSpPr txBox="1"/>
          <p:nvPr/>
        </p:nvSpPr>
        <p:spPr>
          <a:xfrm>
            <a:off x="385011" y="2391105"/>
            <a:ext cx="2725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Получаем требования от работодателя. Какие знания и навыки актуальны для начинающего программиста или стажера.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AE19B-2CD4-45C9-A350-5ED86AC47D9D}"/>
              </a:ext>
            </a:extLst>
          </p:cNvPr>
          <p:cNvSpPr txBox="1"/>
          <p:nvPr/>
        </p:nvSpPr>
        <p:spPr>
          <a:xfrm>
            <a:off x="2142862" y="5205663"/>
            <a:ext cx="293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На основании этих требований формируется программа курса.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948C-CCA5-432D-8952-A23CF6DF316A}"/>
              </a:ext>
            </a:extLst>
          </p:cNvPr>
          <p:cNvSpPr txBox="1"/>
          <p:nvPr/>
        </p:nvSpPr>
        <p:spPr>
          <a:xfrm>
            <a:off x="6861220" y="5259214"/>
            <a:ext cx="334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Приглашаем работодателя поучаствовать в работе со студентами.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26523-8790-4CC5-B8B1-82CB2D952DC6}"/>
              </a:ext>
            </a:extLst>
          </p:cNvPr>
          <p:cNvSpPr txBox="1"/>
          <p:nvPr/>
        </p:nvSpPr>
        <p:spPr>
          <a:xfrm>
            <a:off x="9081072" y="2760437"/>
            <a:ext cx="29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Работодатель получает грамотного сотрудника.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5848660-C149-45CD-9214-3ECAE7043744}"/>
              </a:ext>
            </a:extLst>
          </p:cNvPr>
          <p:cNvCxnSpPr>
            <a:cxnSpLocks/>
          </p:cNvCxnSpPr>
          <p:nvPr/>
        </p:nvCxnSpPr>
        <p:spPr>
          <a:xfrm>
            <a:off x="1342561" y="4779073"/>
            <a:ext cx="568582" cy="67925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5F70C1C-9AA1-4CE0-8A6C-B64E1D3FC3AA}"/>
              </a:ext>
            </a:extLst>
          </p:cNvPr>
          <p:cNvCxnSpPr>
            <a:cxnSpLocks/>
          </p:cNvCxnSpPr>
          <p:nvPr/>
        </p:nvCxnSpPr>
        <p:spPr>
          <a:xfrm>
            <a:off x="5255394" y="5684627"/>
            <a:ext cx="1299410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08BCABC-1B9E-4CE3-AE1B-98C0D51DDFAB}"/>
              </a:ext>
            </a:extLst>
          </p:cNvPr>
          <p:cNvCxnSpPr>
            <a:cxnSpLocks/>
          </p:cNvCxnSpPr>
          <p:nvPr/>
        </p:nvCxnSpPr>
        <p:spPr>
          <a:xfrm flipV="1">
            <a:off x="9801780" y="3580598"/>
            <a:ext cx="763368" cy="144814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9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96A74-8CFD-D021-CF1A-4B6DF4E3D320}"/>
              </a:ext>
            </a:extLst>
          </p:cNvPr>
          <p:cNvSpPr txBox="1"/>
          <p:nvPr/>
        </p:nvSpPr>
        <p:spPr>
          <a:xfrm>
            <a:off x="1815480" y="421932"/>
            <a:ext cx="9154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«1С» </a:t>
            </a:r>
            <a:r>
              <a:rPr lang="en-US" sz="3800" b="1" dirty="0"/>
              <a:t>&lt;&gt; </a:t>
            </a:r>
            <a:r>
              <a:rPr lang="ru-RU" sz="3800" b="1" dirty="0"/>
              <a:t>Бухгалтерия.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F78F3F0-02FD-4427-A896-9E57AF7BE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3 октября 2024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2993DD-B238-470E-8556-3F8890E9D86F}"/>
              </a:ext>
            </a:extLst>
          </p:cNvPr>
          <p:cNvSpPr/>
          <p:nvPr/>
        </p:nvSpPr>
        <p:spPr>
          <a:xfrm>
            <a:off x="1716771" y="1663710"/>
            <a:ext cx="2259875" cy="696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 Аналитика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C4D13F-1BE3-414D-81A2-147A37E9095C}"/>
              </a:ext>
            </a:extLst>
          </p:cNvPr>
          <p:cNvSpPr/>
          <p:nvPr/>
        </p:nvSpPr>
        <p:spPr>
          <a:xfrm>
            <a:off x="2846708" y="2543405"/>
            <a:ext cx="2259875" cy="696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взаимодействия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83AFE8-B7A0-42EA-BC4D-5AB5C2D3DCE5}"/>
              </a:ext>
            </a:extLst>
          </p:cNvPr>
          <p:cNvSpPr/>
          <p:nvPr/>
        </p:nvSpPr>
        <p:spPr>
          <a:xfrm>
            <a:off x="3976645" y="3411979"/>
            <a:ext cx="2259875" cy="696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 Предприятие. Элемент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52749A-4BF4-4D7B-A99C-A3CA75B78F14}"/>
              </a:ext>
            </a:extLst>
          </p:cNvPr>
          <p:cNvSpPr/>
          <p:nvPr/>
        </p:nvSpPr>
        <p:spPr>
          <a:xfrm>
            <a:off x="4969399" y="4309616"/>
            <a:ext cx="2259875" cy="696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 Шина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206BB2C-6AAA-4DA8-A53E-99BE23F1C9E3}"/>
              </a:ext>
            </a:extLst>
          </p:cNvPr>
          <p:cNvSpPr/>
          <p:nvPr/>
        </p:nvSpPr>
        <p:spPr>
          <a:xfrm>
            <a:off x="5609899" y="2012053"/>
            <a:ext cx="2259875" cy="696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Распознавание речи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E0F43E-2F77-4133-AA85-A7072288A89C}"/>
              </a:ext>
            </a:extLst>
          </p:cNvPr>
          <p:cNvSpPr/>
          <p:nvPr/>
        </p:nvSpPr>
        <p:spPr>
          <a:xfrm>
            <a:off x="6739836" y="2891748"/>
            <a:ext cx="2259875" cy="696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Сервисы ИТС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D07FBA2-CB4A-48E7-9106-697C3CDC4FA1}"/>
              </a:ext>
            </a:extLst>
          </p:cNvPr>
          <p:cNvSpPr/>
          <p:nvPr/>
        </p:nvSpPr>
        <p:spPr>
          <a:xfrm>
            <a:off x="7869773" y="3760322"/>
            <a:ext cx="2259875" cy="696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Мобильная разработка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4A939B-7A4D-4322-9797-783D6F9FE649}"/>
              </a:ext>
            </a:extLst>
          </p:cNvPr>
          <p:cNvSpPr/>
          <p:nvPr/>
        </p:nvSpPr>
        <p:spPr>
          <a:xfrm>
            <a:off x="8862527" y="4657959"/>
            <a:ext cx="2259875" cy="696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Bitrix24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AA2FB-088A-4F96-A646-80059EEAB75E}"/>
              </a:ext>
            </a:extLst>
          </p:cNvPr>
          <p:cNvSpPr txBox="1"/>
          <p:nvPr/>
        </p:nvSpPr>
        <p:spPr>
          <a:xfrm>
            <a:off x="3191683" y="5728607"/>
            <a:ext cx="580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… </a:t>
            </a:r>
            <a:r>
              <a:rPr lang="ru-RU" sz="2800" b="1" dirty="0">
                <a:cs typeface="Times New Roman" panose="02020603050405020304" pitchFamily="18" charset="0"/>
              </a:rPr>
              <a:t>более 100 сервисов 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78354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F7CD8-3C57-040B-2EE6-AD4603862B38}"/>
              </a:ext>
            </a:extLst>
          </p:cNvPr>
          <p:cNvSpPr txBox="1"/>
          <p:nvPr/>
        </p:nvSpPr>
        <p:spPr>
          <a:xfrm>
            <a:off x="2594914" y="443259"/>
            <a:ext cx="8351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Программа курса подготовки к ДЭ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FC11877-0A10-4868-8438-423AE90B0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3 октября 2024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9EFD19-7501-4A9D-9B1B-8037AD51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90" y="1642813"/>
            <a:ext cx="7039957" cy="3572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573F14-F9D1-4930-AD3E-FDBE6E5BE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200" y="2658982"/>
            <a:ext cx="7059010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8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F8514-5963-515C-8CBB-214E486837F4}"/>
              </a:ext>
            </a:extLst>
          </p:cNvPr>
          <p:cNvSpPr txBox="1"/>
          <p:nvPr/>
        </p:nvSpPr>
        <p:spPr>
          <a:xfrm>
            <a:off x="1999520" y="401116"/>
            <a:ext cx="9740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Методические рекомендации для педагога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2924883-1D1C-4135-A393-1E543962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3 октября 2024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2237A-FE80-4299-A6C4-29C00B76B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63" y="1350426"/>
            <a:ext cx="7335274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F8514-5963-515C-8CBB-214E486837F4}"/>
              </a:ext>
            </a:extLst>
          </p:cNvPr>
          <p:cNvSpPr txBox="1"/>
          <p:nvPr/>
        </p:nvSpPr>
        <p:spPr>
          <a:xfrm>
            <a:off x="2512381" y="401116"/>
            <a:ext cx="6230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/>
              <a:t>Новые курсы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2924883-1D1C-4135-A393-1E543962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04845"/>
            <a:ext cx="255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F7F7F"/>
                </a:solidFill>
              </a:rPr>
              <a:t>3 октября 2024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7C8A85-9346-40C3-B3E4-C74937F5B78A}"/>
              </a:ext>
            </a:extLst>
          </p:cNvPr>
          <p:cNvSpPr/>
          <p:nvPr/>
        </p:nvSpPr>
        <p:spPr>
          <a:xfrm>
            <a:off x="3048000" y="1563625"/>
            <a:ext cx="5112774" cy="677108"/>
          </a:xfrm>
          <a:prstGeom prst="rect">
            <a:avLst/>
          </a:prstGeom>
          <a:solidFill>
            <a:srgbClr val="E24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Курс по БСП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215C36-D2DE-4A68-BF78-A664830026A5}"/>
              </a:ext>
            </a:extLst>
          </p:cNvPr>
          <p:cNvSpPr/>
          <p:nvPr/>
        </p:nvSpPr>
        <p:spPr>
          <a:xfrm>
            <a:off x="3048000" y="2502606"/>
            <a:ext cx="5112774" cy="677108"/>
          </a:xfrm>
          <a:prstGeom prst="rect">
            <a:avLst/>
          </a:prstGeom>
          <a:solidFill>
            <a:srgbClr val="E24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354FF6-A962-4CCA-BF0A-3D31C8C922B9}"/>
              </a:ext>
            </a:extLst>
          </p:cNvPr>
          <p:cNvSpPr/>
          <p:nvPr/>
        </p:nvSpPr>
        <p:spPr>
          <a:xfrm>
            <a:off x="3048000" y="3940160"/>
            <a:ext cx="5112774" cy="677108"/>
          </a:xfrm>
          <a:prstGeom prst="rect">
            <a:avLst/>
          </a:prstGeom>
          <a:solidFill>
            <a:srgbClr val="E24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Расширения конфигурации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AAACF-AC8E-4AA8-BA81-1E4279D95850}"/>
              </a:ext>
            </a:extLst>
          </p:cNvPr>
          <p:cNvSpPr txBox="1"/>
          <p:nvPr/>
        </p:nvSpPr>
        <p:spPr>
          <a:xfrm>
            <a:off x="5365386" y="3298327"/>
            <a:ext cx="52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332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D8381-5BA6-6F87-E25D-EA572BC7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9519" cy="1563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ABB26A-398A-6AF5-3577-247823F43DF9}"/>
              </a:ext>
            </a:extLst>
          </p:cNvPr>
          <p:cNvSpPr txBox="1"/>
          <p:nvPr/>
        </p:nvSpPr>
        <p:spPr>
          <a:xfrm>
            <a:off x="1910740" y="2241878"/>
            <a:ext cx="8902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500A5-73BA-4489-87FA-53C2ED64A314}"/>
              </a:ext>
            </a:extLst>
          </p:cNvPr>
          <p:cNvSpPr txBox="1"/>
          <p:nvPr/>
        </p:nvSpPr>
        <p:spPr>
          <a:xfrm>
            <a:off x="577049" y="4933287"/>
            <a:ext cx="343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Польский Дмитрий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A71CE-C210-44F0-96C5-9BC0282F3075}"/>
              </a:ext>
            </a:extLst>
          </p:cNvPr>
          <p:cNvSpPr txBox="1"/>
          <p:nvPr/>
        </p:nvSpPr>
        <p:spPr>
          <a:xfrm>
            <a:off x="577049" y="5520693"/>
            <a:ext cx="579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dmitry_polsky@mail.ru</a:t>
            </a:r>
            <a:endParaRPr lang="ru-RU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52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178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M2</dc:creator>
  <cp:lastModifiedBy>Студент</cp:lastModifiedBy>
  <cp:revision>33</cp:revision>
  <dcterms:created xsi:type="dcterms:W3CDTF">2024-05-20T08:21:28Z</dcterms:created>
  <dcterms:modified xsi:type="dcterms:W3CDTF">2024-10-03T06:25:56Z</dcterms:modified>
</cp:coreProperties>
</file>